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8" r:id="rId5"/>
    <p:sldId id="261" r:id="rId6"/>
    <p:sldId id="288" r:id="rId7"/>
    <p:sldId id="262" r:id="rId8"/>
    <p:sldId id="289" r:id="rId9"/>
    <p:sldId id="283" r:id="rId10"/>
    <p:sldId id="274" r:id="rId11"/>
    <p:sldId id="285" r:id="rId12"/>
    <p:sldId id="287" r:id="rId13"/>
    <p:sldId id="279" r:id="rId14"/>
    <p:sldId id="277" r:id="rId15"/>
    <p:sldId id="278" r:id="rId16"/>
    <p:sldId id="280" r:id="rId17"/>
    <p:sldId id="276" r:id="rId18"/>
    <p:sldId id="282" r:id="rId19"/>
    <p:sldId id="263" r:id="rId20"/>
    <p:sldId id="269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9792"/>
    <a:srgbClr val="959690"/>
    <a:srgbClr val="EC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2F0A-6D82-4BF5-AD8F-93BE0A1859EF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4C77-A04B-4B06-894F-55492CB4FD4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0" y="3949147"/>
            <a:ext cx="1651000" cy="1651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992712"/>
            <a:ext cx="1548518" cy="15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69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2F0A-6D82-4BF5-AD8F-93BE0A1859EF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4C77-A04B-4B06-894F-55492CB4F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860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2F0A-6D82-4BF5-AD8F-93BE0A1859EF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4C77-A04B-4B06-894F-55492CB4F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382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2F0A-6D82-4BF5-AD8F-93BE0A1859EF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4C77-A04B-4B06-894F-55492CB4F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862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24744"/>
            <a:ext cx="11410604" cy="559673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2F0A-6D82-4BF5-AD8F-93BE0A1859EF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4C77-A04B-4B06-894F-55492CB4FD4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개체 틀 1"/>
          <p:cNvSpPr>
            <a:spLocks noGrp="1"/>
          </p:cNvSpPr>
          <p:nvPr>
            <p:ph type="title"/>
          </p:nvPr>
        </p:nvSpPr>
        <p:spPr>
          <a:xfrm>
            <a:off x="609601" y="260536"/>
            <a:ext cx="11182070" cy="544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900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1" cy="68846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2F0A-6D82-4BF5-AD8F-93BE0A1859EF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4C77-A04B-4B06-894F-55492CB4F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75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A2131"/>
              </a:gs>
              <a:gs pos="100000">
                <a:srgbClr val="585F7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2F0A-6D82-4BF5-AD8F-93BE0A1859EF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4C77-A04B-4B06-894F-55492CB4F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234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2F0A-6D82-4BF5-AD8F-93BE0A1859EF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4C77-A04B-4B06-894F-55492CB4F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80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2F0A-6D82-4BF5-AD8F-93BE0A1859EF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4C77-A04B-4B06-894F-55492CB4F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88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2F0A-6D82-4BF5-AD8F-93BE0A1859EF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4C77-A04B-4B06-894F-55492CB4F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548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2F0A-6D82-4BF5-AD8F-93BE0A1859EF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4C77-A04B-4B06-894F-55492CB4FD4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7200" y="121024"/>
            <a:ext cx="739588" cy="726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717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2F0A-6D82-4BF5-AD8F-93BE0A1859EF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4C77-A04B-4B06-894F-55492CB4F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913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1" y="260536"/>
            <a:ext cx="11182070" cy="544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124744"/>
            <a:ext cx="11260974" cy="5596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D2F0A-6D82-4BF5-AD8F-93BE0A1859EF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F4C77-A04B-4B06-894F-55492CB4FD4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rot="5400000">
            <a:off x="-2610000" y="3924000"/>
            <a:ext cx="5544000" cy="324000"/>
          </a:xfrm>
          <a:prstGeom prst="rect">
            <a:avLst/>
          </a:prstGeom>
          <a:solidFill>
            <a:srgbClr val="1A2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5400000">
            <a:off x="-1097999" y="1098000"/>
            <a:ext cx="2520000" cy="324000"/>
          </a:xfrm>
          <a:prstGeom prst="rect">
            <a:avLst/>
          </a:prstGeom>
          <a:solidFill>
            <a:srgbClr val="585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2037085" y="4132538"/>
            <a:ext cx="4437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Bodoni MT" panose="02070603080606020203" pitchFamily="18" charset="0"/>
                <a:ea typeface="KBIZ한마음명조 B" panose="02020503020101020101" pitchFamily="18" charset="-127"/>
                <a:cs typeface="Microsoft Himalaya" panose="01010100010101010101" pitchFamily="2" charset="0"/>
              </a:rPr>
              <a:t>Medical</a:t>
            </a:r>
            <a:r>
              <a:rPr lang="en-US" altLang="ko-KR" sz="1400" baseline="0" dirty="0">
                <a:solidFill>
                  <a:schemeClr val="bg1">
                    <a:lumMod val="95000"/>
                  </a:schemeClr>
                </a:solidFill>
                <a:latin typeface="Bodoni MT" panose="02070603080606020203" pitchFamily="18" charset="0"/>
                <a:ea typeface="KBIZ한마음명조 B" panose="02020503020101020101" pitchFamily="18" charset="-127"/>
                <a:cs typeface="Microsoft Himalaya" panose="01010100010101010101" pitchFamily="2" charset="0"/>
              </a:rPr>
              <a:t>   Imaging   and   Signal   Laboratory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Bodoni MT" panose="02070603080606020203" pitchFamily="18" charset="0"/>
              <a:ea typeface="KBIZ한마음명조 B" panose="0202050302010102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" y="6504983"/>
            <a:ext cx="293613" cy="29361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6200000">
            <a:off x="-1010492" y="1173275"/>
            <a:ext cx="2382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Bodoni MT" panose="02070603080606020203" pitchFamily="18" charset="0"/>
                <a:ea typeface="KBIZ한마음명조 B" panose="02020503020101020101" pitchFamily="18" charset="-127"/>
                <a:cs typeface="Microsoft Himalaya" panose="01010100010101010101" pitchFamily="2" charset="0"/>
              </a:rPr>
              <a:t>SungKyunKwan  </a:t>
            </a:r>
            <a:r>
              <a:rPr lang="en-US" altLang="ko-KR" sz="1400" baseline="0" dirty="0">
                <a:solidFill>
                  <a:schemeClr val="bg1">
                    <a:lumMod val="95000"/>
                  </a:schemeClr>
                </a:solidFill>
                <a:latin typeface="Bodoni MT" panose="02070603080606020203" pitchFamily="18" charset="0"/>
                <a:ea typeface="KBIZ한마음명조 B" panose="02020503020101020101" pitchFamily="18" charset="-127"/>
                <a:cs typeface="Microsoft Himalaya" panose="01010100010101010101" pitchFamily="2" charset="0"/>
              </a:rPr>
              <a:t> University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Bodoni MT" panose="02070603080606020203" pitchFamily="18" charset="0"/>
              <a:ea typeface="KBIZ한마음명조 B" panose="02020503020101020101" pitchFamily="18" charset="-127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04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spcBef>
          <a:spcPct val="0"/>
        </a:spcBef>
        <a:buNone/>
        <a:defRPr sz="4000" kern="1200">
          <a:solidFill>
            <a:srgbClr val="585F7C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맑은 고딕" panose="020B0503020000020004" pitchFamily="50" charset="-127"/>
        <a:buChar char="▶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1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Generalized </a:t>
            </a:r>
            <a:r>
              <a:rPr lang="en-US" b="1" dirty="0" err="1">
                <a:solidFill>
                  <a:schemeClr val="tx2"/>
                </a:solidFill>
              </a:rPr>
              <a:t>Autocalibrating</a:t>
            </a:r>
            <a:r>
              <a:rPr lang="en-US" b="1" dirty="0">
                <a:solidFill>
                  <a:schemeClr val="tx2"/>
                </a:solidFill>
              </a:rPr>
              <a:t> Partially 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Parallel Acquisitions (GRAPPA)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Lee </a:t>
            </a:r>
            <a:r>
              <a:rPr lang="en-US" dirty="0" err="1"/>
              <a:t>Jaeeun</a:t>
            </a:r>
            <a:endParaRPr lang="en-US" dirty="0"/>
          </a:p>
          <a:p>
            <a:r>
              <a:rPr lang="en-US" dirty="0"/>
              <a:t>2018/02/06</a:t>
            </a:r>
          </a:p>
        </p:txBody>
      </p:sp>
    </p:spTree>
    <p:extLst>
      <p:ext uri="{BB962C8B-B14F-4D97-AF65-F5344CB8AC3E}">
        <p14:creationId xmlns:p14="http://schemas.microsoft.com/office/powerpoint/2010/main" val="522896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GRAPPA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57FEAA-FFFD-42B7-A601-51C3B0C48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11410604" cy="5596731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altLang="ko-KR" dirty="0"/>
              <a:t>Generalized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AC53DF-64F2-44C4-B4BD-3611FC1E1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601" y="2072055"/>
            <a:ext cx="4733925" cy="40005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D231508-A350-4309-A9D1-D742D5C2A916}"/>
              </a:ext>
            </a:extLst>
          </p:cNvPr>
          <p:cNvGrpSpPr/>
          <p:nvPr/>
        </p:nvGrpSpPr>
        <p:grpSpPr>
          <a:xfrm>
            <a:off x="8019432" y="2903171"/>
            <a:ext cx="3096405" cy="242637"/>
            <a:chOff x="6961996" y="2836876"/>
            <a:chExt cx="3096405" cy="24263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7DBCB67-115A-497A-B09A-BBED46728090}"/>
                </a:ext>
              </a:extLst>
            </p:cNvPr>
            <p:cNvSpPr/>
            <p:nvPr/>
          </p:nvSpPr>
          <p:spPr>
            <a:xfrm>
              <a:off x="6961996" y="2836876"/>
              <a:ext cx="240631" cy="24063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551883D-BE5E-4700-A1D3-E7D6AE58B2CF}"/>
                </a:ext>
              </a:extLst>
            </p:cNvPr>
            <p:cNvSpPr/>
            <p:nvPr/>
          </p:nvSpPr>
          <p:spPr>
            <a:xfrm>
              <a:off x="7274817" y="2836876"/>
              <a:ext cx="240631" cy="240632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25BF2E6-33BC-4CEE-B537-111FDA5ED0CD}"/>
                </a:ext>
              </a:extLst>
            </p:cNvPr>
            <p:cNvSpPr/>
            <p:nvPr/>
          </p:nvSpPr>
          <p:spPr>
            <a:xfrm>
              <a:off x="7587638" y="2836876"/>
              <a:ext cx="240631" cy="240632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7E769B-54E8-4C23-9430-EE70DF03508F}"/>
                </a:ext>
              </a:extLst>
            </p:cNvPr>
            <p:cNvSpPr/>
            <p:nvPr/>
          </p:nvSpPr>
          <p:spPr>
            <a:xfrm>
              <a:off x="7900459" y="2836876"/>
              <a:ext cx="240631" cy="24063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0A2CC95-A862-4E12-A3D9-DCC80E6F292D}"/>
                </a:ext>
              </a:extLst>
            </p:cNvPr>
            <p:cNvGrpSpPr/>
            <p:nvPr/>
          </p:nvGrpSpPr>
          <p:grpSpPr>
            <a:xfrm>
              <a:off x="8213280" y="2836876"/>
              <a:ext cx="240631" cy="240632"/>
              <a:chOff x="3072062" y="2831432"/>
              <a:chExt cx="240631" cy="240632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4BBC142-572C-4672-BD50-69CDDFDAF457}"/>
                  </a:ext>
                </a:extLst>
              </p:cNvPr>
              <p:cNvSpPr/>
              <p:nvPr/>
            </p:nvSpPr>
            <p:spPr>
              <a:xfrm>
                <a:off x="3072062" y="2831432"/>
                <a:ext cx="240631" cy="240632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3B176880-CBE5-4E08-8E05-71DE46A95AA9}"/>
                  </a:ext>
                </a:extLst>
              </p:cNvPr>
              <p:cNvSpPr/>
              <p:nvPr/>
            </p:nvSpPr>
            <p:spPr>
              <a:xfrm>
                <a:off x="3130882" y="2883569"/>
                <a:ext cx="133684" cy="140368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E0D322C-6CA3-41F1-922D-11935DDE4DD4}"/>
                </a:ext>
              </a:extLst>
            </p:cNvPr>
            <p:cNvGrpSpPr/>
            <p:nvPr/>
          </p:nvGrpSpPr>
          <p:grpSpPr>
            <a:xfrm>
              <a:off x="9199722" y="2838881"/>
              <a:ext cx="240631" cy="240632"/>
              <a:chOff x="3072062" y="2831432"/>
              <a:chExt cx="240631" cy="240632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F623086D-D2D4-45C5-9050-A0456DFB396F}"/>
                  </a:ext>
                </a:extLst>
              </p:cNvPr>
              <p:cNvSpPr/>
              <p:nvPr/>
            </p:nvSpPr>
            <p:spPr>
              <a:xfrm>
                <a:off x="3072062" y="2831432"/>
                <a:ext cx="240631" cy="240632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8836CAC1-15E3-4708-AAB1-A2FAA92CF871}"/>
                  </a:ext>
                </a:extLst>
              </p:cNvPr>
              <p:cNvSpPr/>
              <p:nvPr/>
            </p:nvSpPr>
            <p:spPr>
              <a:xfrm>
                <a:off x="3130882" y="2883569"/>
                <a:ext cx="133684" cy="140368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B56B0F8-92A7-48B5-9B7B-C5DF9B89DAC2}"/>
                </a:ext>
              </a:extLst>
            </p:cNvPr>
            <p:cNvSpPr/>
            <p:nvPr/>
          </p:nvSpPr>
          <p:spPr>
            <a:xfrm>
              <a:off x="8879307" y="2836876"/>
              <a:ext cx="240631" cy="24063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4168F4B-A05F-4BE8-84A9-C415AD7F01F8}"/>
                </a:ext>
              </a:extLst>
            </p:cNvPr>
            <p:cNvSpPr/>
            <p:nvPr/>
          </p:nvSpPr>
          <p:spPr>
            <a:xfrm>
              <a:off x="8554319" y="2838881"/>
              <a:ext cx="240631" cy="240632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9C6E1F4-8485-4435-897B-EA9B3493F903}"/>
                </a:ext>
              </a:extLst>
            </p:cNvPr>
            <p:cNvSpPr/>
            <p:nvPr/>
          </p:nvSpPr>
          <p:spPr>
            <a:xfrm>
              <a:off x="9504949" y="2836876"/>
              <a:ext cx="240631" cy="240632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80CB587-9B94-4C87-9603-B257B2D1D715}"/>
                </a:ext>
              </a:extLst>
            </p:cNvPr>
            <p:cNvSpPr/>
            <p:nvPr/>
          </p:nvSpPr>
          <p:spPr>
            <a:xfrm>
              <a:off x="9817770" y="2836876"/>
              <a:ext cx="240631" cy="24063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5829A9-8F64-4500-A272-D1C4CCA8CDEA}"/>
              </a:ext>
            </a:extLst>
          </p:cNvPr>
          <p:cNvGrpSpPr/>
          <p:nvPr/>
        </p:nvGrpSpPr>
        <p:grpSpPr>
          <a:xfrm>
            <a:off x="7962833" y="4881701"/>
            <a:ext cx="3297843" cy="249227"/>
            <a:chOff x="4151301" y="4739154"/>
            <a:chExt cx="3297843" cy="24922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B12C9B9-9AA1-4F5F-99A8-4D2EF2EE49F5}"/>
                </a:ext>
              </a:extLst>
            </p:cNvPr>
            <p:cNvSpPr/>
            <p:nvPr/>
          </p:nvSpPr>
          <p:spPr>
            <a:xfrm>
              <a:off x="4151301" y="4739154"/>
              <a:ext cx="240631" cy="24063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BA4275E-B4E8-4739-8568-4F89C41B844A}"/>
                </a:ext>
              </a:extLst>
            </p:cNvPr>
            <p:cNvSpPr/>
            <p:nvPr/>
          </p:nvSpPr>
          <p:spPr>
            <a:xfrm>
              <a:off x="4459984" y="4744168"/>
              <a:ext cx="240631" cy="240632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8362593-5242-4E8F-A547-33694B2CFA67}"/>
                </a:ext>
              </a:extLst>
            </p:cNvPr>
            <p:cNvSpPr/>
            <p:nvPr/>
          </p:nvSpPr>
          <p:spPr>
            <a:xfrm>
              <a:off x="5374384" y="4739154"/>
              <a:ext cx="240631" cy="24063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4EC3CD2-22F2-47B7-BB8D-6B0B2A083940}"/>
                </a:ext>
              </a:extLst>
            </p:cNvPr>
            <p:cNvGrpSpPr/>
            <p:nvPr/>
          </p:nvGrpSpPr>
          <p:grpSpPr>
            <a:xfrm>
              <a:off x="6296429" y="4739154"/>
              <a:ext cx="240631" cy="240632"/>
              <a:chOff x="3072062" y="2831432"/>
              <a:chExt cx="240631" cy="240632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92A11CD5-9CE1-4997-AEF5-DEC99D458B48}"/>
                  </a:ext>
                </a:extLst>
              </p:cNvPr>
              <p:cNvSpPr/>
              <p:nvPr/>
            </p:nvSpPr>
            <p:spPr>
              <a:xfrm>
                <a:off x="3072062" y="2831432"/>
                <a:ext cx="240631" cy="240632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FFBFC315-C7F7-4045-BF48-58988E81B335}"/>
                  </a:ext>
                </a:extLst>
              </p:cNvPr>
              <p:cNvSpPr/>
              <p:nvPr/>
            </p:nvSpPr>
            <p:spPr>
              <a:xfrm>
                <a:off x="3130882" y="2883569"/>
                <a:ext cx="133684" cy="140368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AFEF9EE-EA70-40FE-8282-0A93A6EC3746}"/>
                </a:ext>
              </a:extLst>
            </p:cNvPr>
            <p:cNvGrpSpPr/>
            <p:nvPr/>
          </p:nvGrpSpPr>
          <p:grpSpPr>
            <a:xfrm>
              <a:off x="5679182" y="4739154"/>
              <a:ext cx="240631" cy="240632"/>
              <a:chOff x="3072062" y="2831432"/>
              <a:chExt cx="240631" cy="240632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4B380370-2388-46FE-807C-9A8C0D49DCA1}"/>
                  </a:ext>
                </a:extLst>
              </p:cNvPr>
              <p:cNvSpPr/>
              <p:nvPr/>
            </p:nvSpPr>
            <p:spPr>
              <a:xfrm>
                <a:off x="3072062" y="2831432"/>
                <a:ext cx="240631" cy="240632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AF620CD3-A673-40E3-9C3F-7E3B9DCF0906}"/>
                  </a:ext>
                </a:extLst>
              </p:cNvPr>
              <p:cNvSpPr/>
              <p:nvPr/>
            </p:nvSpPr>
            <p:spPr>
              <a:xfrm>
                <a:off x="3130882" y="2883569"/>
                <a:ext cx="133684" cy="140368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2A9CBF-6898-4C37-AEB5-1392C7E51FE2}"/>
                </a:ext>
              </a:extLst>
            </p:cNvPr>
            <p:cNvSpPr/>
            <p:nvPr/>
          </p:nvSpPr>
          <p:spPr>
            <a:xfrm>
              <a:off x="5987867" y="4739584"/>
              <a:ext cx="240631" cy="24063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709537F-EA76-49D8-B134-59EB04C1CD77}"/>
                </a:ext>
              </a:extLst>
            </p:cNvPr>
            <p:cNvSpPr/>
            <p:nvPr/>
          </p:nvSpPr>
          <p:spPr>
            <a:xfrm>
              <a:off x="6902265" y="4747749"/>
              <a:ext cx="240631" cy="240632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E69D081D-1F08-444D-8F48-5DF1133F7AF0}"/>
                </a:ext>
              </a:extLst>
            </p:cNvPr>
            <p:cNvSpPr/>
            <p:nvPr/>
          </p:nvSpPr>
          <p:spPr>
            <a:xfrm>
              <a:off x="6596017" y="4739154"/>
              <a:ext cx="240631" cy="24063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DB5C47A-F0A8-4FD5-A097-B4A0CA931943}"/>
                </a:ext>
              </a:extLst>
            </p:cNvPr>
            <p:cNvSpPr/>
            <p:nvPr/>
          </p:nvSpPr>
          <p:spPr>
            <a:xfrm>
              <a:off x="4764784" y="4740874"/>
              <a:ext cx="240631" cy="24063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2C3D272-1758-47E9-913C-9C6781196D23}"/>
                </a:ext>
              </a:extLst>
            </p:cNvPr>
            <p:cNvGrpSpPr/>
            <p:nvPr/>
          </p:nvGrpSpPr>
          <p:grpSpPr>
            <a:xfrm>
              <a:off x="5069584" y="4739154"/>
              <a:ext cx="240631" cy="240632"/>
              <a:chOff x="3072062" y="2831432"/>
              <a:chExt cx="240631" cy="240632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D72DC66-9862-45B8-99EF-7DA313F82D3F}"/>
                  </a:ext>
                </a:extLst>
              </p:cNvPr>
              <p:cNvSpPr/>
              <p:nvPr/>
            </p:nvSpPr>
            <p:spPr>
              <a:xfrm>
                <a:off x="3072062" y="2831432"/>
                <a:ext cx="240631" cy="240632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E1CF1AA4-9ACB-4F53-B86D-C7514CFDEBFC}"/>
                  </a:ext>
                </a:extLst>
              </p:cNvPr>
              <p:cNvSpPr/>
              <p:nvPr/>
            </p:nvSpPr>
            <p:spPr>
              <a:xfrm>
                <a:off x="3130882" y="2883569"/>
                <a:ext cx="133684" cy="140368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266C07C-C23B-4362-859D-BF2A7CCBAE0C}"/>
                </a:ext>
              </a:extLst>
            </p:cNvPr>
            <p:cNvSpPr/>
            <p:nvPr/>
          </p:nvSpPr>
          <p:spPr>
            <a:xfrm>
              <a:off x="7208513" y="4739154"/>
              <a:ext cx="240631" cy="24063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733F40-C3BA-46B8-ADC7-7AE17CDA60AB}"/>
              </a:ext>
            </a:extLst>
          </p:cNvPr>
          <p:cNvSpPr txBox="1"/>
          <p:nvPr/>
        </p:nvSpPr>
        <p:spPr>
          <a:xfrm>
            <a:off x="8798355" y="5257362"/>
            <a:ext cx="219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W1   W2    W3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089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GRAPPA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57FEAA-FFFD-42B7-A601-51C3B0C48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11410604" cy="5596731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altLang="ko-KR" dirty="0"/>
              <a:t>Generalized</a:t>
            </a:r>
          </a:p>
          <a:p>
            <a:r>
              <a:rPr lang="en-US" altLang="ko-KR" sz="1200" dirty="0"/>
              <a:t>(Nb = 4, </a:t>
            </a:r>
            <a:r>
              <a:rPr lang="en-US" altLang="ko-KR" sz="1200" dirty="0" err="1"/>
              <a:t>Acc_factor</a:t>
            </a:r>
            <a:r>
              <a:rPr lang="en-US" altLang="ko-KR" sz="1200" dirty="0"/>
              <a:t> = 2, </a:t>
            </a:r>
            <a:r>
              <a:rPr lang="en-US" altLang="ko-KR" sz="1200" dirty="0" err="1"/>
              <a:t>Acs</a:t>
            </a:r>
            <a:r>
              <a:rPr lang="en-US" altLang="ko-KR" sz="1200" dirty="0"/>
              <a:t> = 20)</a:t>
            </a: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FontTx/>
              <a:buChar char="-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D1C6E2-7067-4616-BCD2-C57FA870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331" y="234278"/>
            <a:ext cx="3021731" cy="31236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A5F7BA-4154-4705-89F8-DE83E9A14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528" y="3597783"/>
            <a:ext cx="3115339" cy="31236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5180D0-8B34-4C1A-98A3-F56C0378B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14" y="234278"/>
            <a:ext cx="3030724" cy="31236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08FDEE-1060-48C8-B063-477F845B5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714" y="3590525"/>
            <a:ext cx="3148916" cy="31236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EE8DB4-7D4B-42E6-A39E-EE95353DF8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3590525"/>
            <a:ext cx="3021731" cy="31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29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GRAPPA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57FEAA-FFFD-42B7-A601-51C3B0C48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11410604" cy="5596731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altLang="ko-KR" dirty="0"/>
              <a:t>Generalized</a:t>
            </a:r>
          </a:p>
          <a:p>
            <a:r>
              <a:rPr lang="en-US" altLang="ko-KR" sz="1200" dirty="0"/>
              <a:t>(Nb = 4, </a:t>
            </a:r>
            <a:r>
              <a:rPr lang="en-US" altLang="ko-KR" sz="1200" dirty="0" err="1"/>
              <a:t>Acc_factor</a:t>
            </a:r>
            <a:r>
              <a:rPr lang="en-US" altLang="ko-KR" sz="1200" dirty="0"/>
              <a:t> = 2, </a:t>
            </a:r>
            <a:r>
              <a:rPr lang="en-US" altLang="ko-KR" sz="1200" dirty="0" err="1"/>
              <a:t>Acs</a:t>
            </a:r>
            <a:r>
              <a:rPr lang="en-US" altLang="ko-KR" sz="1200" dirty="0"/>
              <a:t> = 20)</a:t>
            </a: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FontTx/>
              <a:buChar char="-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D1C6E2-7067-4616-BCD2-C57FA870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331" y="234278"/>
            <a:ext cx="3021731" cy="31236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5180D0-8B34-4C1A-98A3-F56C0378B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085" y="234277"/>
            <a:ext cx="3030724" cy="31236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C44567-1296-4899-A9B6-EA3A680F8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273" y="2935637"/>
            <a:ext cx="3957096" cy="23984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600225-85C0-4981-BB98-3FD3AEB0F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909" y="5488557"/>
            <a:ext cx="5369177" cy="11909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0767A63-5452-4FC3-BC91-9D035C15F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7891" y="2935637"/>
            <a:ext cx="4008623" cy="14001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F52564-FD22-40DE-9FD5-668AE0C08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7891" y="5488557"/>
            <a:ext cx="4512313" cy="12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81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</a:t>
            </a: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C5EB1935-3B66-4FB1-9B16-2480354F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11410604" cy="5596731"/>
          </a:xfrm>
        </p:spPr>
        <p:txBody>
          <a:bodyPr/>
          <a:lstStyle/>
          <a:p>
            <a:r>
              <a:rPr lang="en-US" dirty="0"/>
              <a:t>1) N</a:t>
            </a:r>
            <a:r>
              <a:rPr lang="en-US" sz="1600" dirty="0"/>
              <a:t>b (</a:t>
            </a:r>
            <a:r>
              <a:rPr lang="en-US" sz="1600" dirty="0" err="1"/>
              <a:t>Acc_factor</a:t>
            </a:r>
            <a:r>
              <a:rPr lang="en-US" sz="1600" dirty="0"/>
              <a:t> = 2, </a:t>
            </a:r>
            <a:r>
              <a:rPr lang="en-US" sz="1600" dirty="0" err="1"/>
              <a:t>Acs</a:t>
            </a:r>
            <a:r>
              <a:rPr lang="en-US" sz="1600" dirty="0"/>
              <a:t> = 20)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CB0F93-0AB5-4BF9-AF5E-A70F88EC2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3488925"/>
            <a:ext cx="3021731" cy="3130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A20977-6C66-4CE6-B526-52C0FFC51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490" y="136526"/>
            <a:ext cx="3038851" cy="31122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38F857-7667-44EE-B5B9-634340E40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106" y="136526"/>
            <a:ext cx="3061579" cy="31122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49A29DA-1FE3-4899-A5B0-3569C8913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106" y="3488927"/>
            <a:ext cx="3061579" cy="31309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847C4C-2535-42CA-A669-E08CB6506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178" y="3488926"/>
            <a:ext cx="3003155" cy="313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02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</a:t>
            </a: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C5EB1935-3B66-4FB1-9B16-2480354F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11410604" cy="5596731"/>
          </a:xfrm>
        </p:spPr>
        <p:txBody>
          <a:bodyPr/>
          <a:lstStyle/>
          <a:p>
            <a:r>
              <a:rPr lang="en-US" dirty="0"/>
              <a:t>1) N</a:t>
            </a:r>
            <a:r>
              <a:rPr lang="en-US" sz="1600" dirty="0"/>
              <a:t>b (</a:t>
            </a:r>
            <a:r>
              <a:rPr lang="en-US" sz="1600" dirty="0" err="1"/>
              <a:t>Acc_factor</a:t>
            </a:r>
            <a:r>
              <a:rPr lang="en-US" sz="1600" dirty="0"/>
              <a:t> = 2, </a:t>
            </a:r>
            <a:r>
              <a:rPr lang="en-US" sz="1600" dirty="0" err="1"/>
              <a:t>Acs</a:t>
            </a:r>
            <a:r>
              <a:rPr lang="en-US" sz="1600" dirty="0"/>
              <a:t> = 20)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CB0F93-0AB5-4BF9-AF5E-A70F88EC2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3488925"/>
            <a:ext cx="3021731" cy="3130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A20977-6C66-4CE6-B526-52C0FFC51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490" y="136526"/>
            <a:ext cx="3038851" cy="31122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38F857-7667-44EE-B5B9-634340E40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106" y="136526"/>
            <a:ext cx="3061579" cy="31122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49A29DA-1FE3-4899-A5B0-3569C8913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106" y="3488927"/>
            <a:ext cx="3061579" cy="31309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847C4C-2535-42CA-A669-E08CB6506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178" y="3488926"/>
            <a:ext cx="3003155" cy="31309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02C214A-7A26-4BC2-85FE-AC15734B90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4179" y="3604384"/>
            <a:ext cx="3001000" cy="30090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68FACEB-9627-4909-876A-2A2122817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3191" y="3597907"/>
            <a:ext cx="3061579" cy="30493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4595E12-A70F-46D0-B492-716FD9E5E3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5361" y="260536"/>
            <a:ext cx="3010721" cy="29866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6EA78D6-3644-41E8-903E-9BFBE6FE3D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3191" y="244522"/>
            <a:ext cx="3010721" cy="30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74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</a:t>
            </a: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C5EB1935-3B66-4FB1-9B16-2480354F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11410604" cy="5596731"/>
          </a:xfrm>
        </p:spPr>
        <p:txBody>
          <a:bodyPr/>
          <a:lstStyle/>
          <a:p>
            <a:r>
              <a:rPr lang="en-US" dirty="0"/>
              <a:t>2) Acceleration factor </a:t>
            </a:r>
          </a:p>
          <a:p>
            <a:r>
              <a:rPr lang="en-US" sz="1600" dirty="0"/>
              <a:t>	    (Nb = 4, </a:t>
            </a:r>
            <a:r>
              <a:rPr lang="en-US" sz="1600" dirty="0" err="1"/>
              <a:t>Acs</a:t>
            </a:r>
            <a:r>
              <a:rPr lang="en-US" sz="1600" dirty="0"/>
              <a:t> = 20)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D7FFD2-0703-4AAD-8B89-61CCEC71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589" y="3488926"/>
            <a:ext cx="3065429" cy="3130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7D4C87-9E97-47F0-BCFD-D1F7ECC56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826" y="127774"/>
            <a:ext cx="3034260" cy="3130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6998CE-9452-43A7-9574-B9767ADC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826" y="3488926"/>
            <a:ext cx="3032962" cy="3130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8BD718-C05D-4B32-87DA-A7EE3B0EB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050" y="3488925"/>
            <a:ext cx="3021731" cy="31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46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</a:t>
            </a: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C5EB1935-3B66-4FB1-9B16-2480354F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11410604" cy="5596731"/>
          </a:xfrm>
        </p:spPr>
        <p:txBody>
          <a:bodyPr/>
          <a:lstStyle/>
          <a:p>
            <a:r>
              <a:rPr lang="en-US" dirty="0"/>
              <a:t>2) Acceleration factor </a:t>
            </a:r>
            <a:r>
              <a:rPr lang="en-US" sz="1600" dirty="0"/>
              <a:t>(Nb = 4, </a:t>
            </a:r>
            <a:r>
              <a:rPr lang="en-US" sz="1600" dirty="0" err="1"/>
              <a:t>Acs</a:t>
            </a:r>
            <a:r>
              <a:rPr lang="en-US" sz="1600" dirty="0"/>
              <a:t> = 20)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D7FFD2-0703-4AAD-8B89-61CCEC71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589" y="3488926"/>
            <a:ext cx="3065429" cy="3130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7D4C87-9E97-47F0-BCFD-D1F7ECC56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826" y="127774"/>
            <a:ext cx="3034260" cy="3130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6998CE-9452-43A7-9574-B9767ADC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826" y="3488926"/>
            <a:ext cx="3032962" cy="3130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8BD718-C05D-4B32-87DA-A7EE3B0EB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050" y="3488925"/>
            <a:ext cx="3021731" cy="3130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AAE0AE-28B1-4055-93B8-8B651DD710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589" y="3567322"/>
            <a:ext cx="3065429" cy="30778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C97413-E342-414E-9748-A5EE23FB63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5527" y="3591462"/>
            <a:ext cx="3032963" cy="30452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295E29-2F53-4408-8EDE-6496164FC8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8022" y="238125"/>
            <a:ext cx="3005951" cy="301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21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</a:t>
            </a: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C5EB1935-3B66-4FB1-9B16-2480354F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11410604" cy="5596731"/>
          </a:xfrm>
        </p:spPr>
        <p:txBody>
          <a:bodyPr/>
          <a:lstStyle/>
          <a:p>
            <a:r>
              <a:rPr lang="en-US" dirty="0"/>
              <a:t>3) Number of ACS lines</a:t>
            </a:r>
          </a:p>
          <a:p>
            <a:r>
              <a:rPr lang="en-US" sz="1600" dirty="0"/>
              <a:t>		(</a:t>
            </a:r>
            <a:r>
              <a:rPr lang="en-US" sz="1600" dirty="0" err="1"/>
              <a:t>Acc</a:t>
            </a:r>
            <a:r>
              <a:rPr lang="en-US" sz="1600" dirty="0"/>
              <a:t> = 2, N</a:t>
            </a:r>
            <a:r>
              <a:rPr lang="en-US" sz="1100" dirty="0"/>
              <a:t>b</a:t>
            </a:r>
            <a:r>
              <a:rPr lang="en-US" sz="1600" dirty="0"/>
              <a:t> = 4)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1C2F28-201A-4AFE-A79B-D21D607D5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3488925"/>
            <a:ext cx="3021731" cy="31309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D01A0A4-C7E1-4FEE-A284-967DD1D5F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563" y="244288"/>
            <a:ext cx="3036305" cy="31109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68F219-3283-42AD-8758-EC60F4546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5290" y="292066"/>
            <a:ext cx="3021732" cy="30770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62DC2A-7B0D-4BB0-BEC1-62138AC36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290" y="3488926"/>
            <a:ext cx="3021732" cy="31241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FF9B42-CE2A-4DE5-B0E9-049992B75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6563" y="3488926"/>
            <a:ext cx="3036305" cy="31247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41C603-0C94-4231-BC6D-DD5335FC0844}"/>
              </a:ext>
            </a:extLst>
          </p:cNvPr>
          <p:cNvSpPr txBox="1"/>
          <p:nvPr/>
        </p:nvSpPr>
        <p:spPr>
          <a:xfrm>
            <a:off x="7989321" y="190397"/>
            <a:ext cx="4879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53.91%</a:t>
            </a:r>
            <a:endParaRPr lang="ko-KR" altLang="en-US" sz="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B5C26-3522-4CA7-A9ED-18B157F3271E}"/>
              </a:ext>
            </a:extLst>
          </p:cNvPr>
          <p:cNvSpPr txBox="1"/>
          <p:nvPr/>
        </p:nvSpPr>
        <p:spPr>
          <a:xfrm>
            <a:off x="11543197" y="214881"/>
            <a:ext cx="4706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57.81%</a:t>
            </a:r>
            <a:endParaRPr lang="ko-KR" altLang="en-US" sz="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D3FBAE-45C0-4280-9C19-C92BA8A14D4D}"/>
              </a:ext>
            </a:extLst>
          </p:cNvPr>
          <p:cNvSpPr txBox="1"/>
          <p:nvPr/>
        </p:nvSpPr>
        <p:spPr>
          <a:xfrm>
            <a:off x="7975857" y="3461123"/>
            <a:ext cx="4732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61.72%</a:t>
            </a:r>
            <a:endParaRPr lang="ko-KR" altLang="en-US" sz="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FFA626-3954-45F0-8129-E69415757EE6}"/>
              </a:ext>
            </a:extLst>
          </p:cNvPr>
          <p:cNvSpPr txBox="1"/>
          <p:nvPr/>
        </p:nvSpPr>
        <p:spPr>
          <a:xfrm>
            <a:off x="11543197" y="3450037"/>
            <a:ext cx="4706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65.63%</a:t>
            </a:r>
            <a:endParaRPr lang="ko-KR" altLang="en-US" sz="600" b="1" dirty="0"/>
          </a:p>
        </p:txBody>
      </p:sp>
    </p:spTree>
    <p:extLst>
      <p:ext uri="{BB962C8B-B14F-4D97-AF65-F5344CB8AC3E}">
        <p14:creationId xmlns:p14="http://schemas.microsoft.com/office/powerpoint/2010/main" val="4251140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</a:t>
            </a: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C5EB1935-3B66-4FB1-9B16-2480354F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11410604" cy="5596731"/>
          </a:xfrm>
        </p:spPr>
        <p:txBody>
          <a:bodyPr/>
          <a:lstStyle/>
          <a:p>
            <a:r>
              <a:rPr lang="en-US" dirty="0"/>
              <a:t>3) Number of ACS lines</a:t>
            </a:r>
          </a:p>
          <a:p>
            <a:r>
              <a:rPr lang="en-US" sz="1600" dirty="0"/>
              <a:t>		(</a:t>
            </a:r>
            <a:r>
              <a:rPr lang="en-US" sz="1600" dirty="0" err="1"/>
              <a:t>Acc</a:t>
            </a:r>
            <a:r>
              <a:rPr lang="en-US" sz="1600" dirty="0"/>
              <a:t> = 2, N</a:t>
            </a:r>
            <a:r>
              <a:rPr lang="en-US" sz="1100" dirty="0"/>
              <a:t>b</a:t>
            </a:r>
            <a:r>
              <a:rPr lang="en-US" sz="1600" dirty="0"/>
              <a:t> = 4)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1C2F28-201A-4AFE-A79B-D21D607D5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3488925"/>
            <a:ext cx="3021731" cy="31309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D01A0A4-C7E1-4FEE-A284-967DD1D5F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563" y="244288"/>
            <a:ext cx="3036305" cy="31109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68F219-3283-42AD-8758-EC60F4546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5290" y="292066"/>
            <a:ext cx="3021732" cy="30770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62DC2A-7B0D-4BB0-BEC1-62138AC36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290" y="3488926"/>
            <a:ext cx="3021732" cy="31241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FF9B42-CE2A-4DE5-B0E9-049992B75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6563" y="3488926"/>
            <a:ext cx="3036305" cy="31247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C439A8-C9F6-4BD8-A24C-EFC1D6CF7C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563" y="341769"/>
            <a:ext cx="3021732" cy="30258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EB4CEA-BFA7-4441-88E7-95860DA584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9863" y="356342"/>
            <a:ext cx="3011237" cy="30112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E65F77-A44C-46FB-958E-DF720A4F05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6563" y="3587182"/>
            <a:ext cx="3022437" cy="30102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2625661-A9AE-45C2-87DB-A0E13EE1C5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7177" y="3587183"/>
            <a:ext cx="3049845" cy="3045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41220D-CC34-419B-8A65-0F9B0AFB53DF}"/>
              </a:ext>
            </a:extLst>
          </p:cNvPr>
          <p:cNvSpPr txBox="1"/>
          <p:nvPr/>
        </p:nvSpPr>
        <p:spPr>
          <a:xfrm>
            <a:off x="7989321" y="190397"/>
            <a:ext cx="4879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53.91%</a:t>
            </a:r>
            <a:endParaRPr lang="ko-KR" altLang="en-US" sz="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74C34B-8E69-4D7D-A12A-43F691E86EA7}"/>
              </a:ext>
            </a:extLst>
          </p:cNvPr>
          <p:cNvSpPr txBox="1"/>
          <p:nvPr/>
        </p:nvSpPr>
        <p:spPr>
          <a:xfrm>
            <a:off x="11543197" y="214881"/>
            <a:ext cx="4706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57.81%</a:t>
            </a:r>
            <a:endParaRPr lang="ko-KR" altLang="en-US" sz="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92F35C-C0A8-48EF-B895-CF64F84ACF70}"/>
              </a:ext>
            </a:extLst>
          </p:cNvPr>
          <p:cNvSpPr txBox="1"/>
          <p:nvPr/>
        </p:nvSpPr>
        <p:spPr>
          <a:xfrm>
            <a:off x="7975857" y="3461123"/>
            <a:ext cx="4732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61.72%</a:t>
            </a:r>
            <a:endParaRPr lang="ko-KR" altLang="en-US" sz="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BF2376-F33D-4CE7-94C2-FD5629EFDD77}"/>
              </a:ext>
            </a:extLst>
          </p:cNvPr>
          <p:cNvSpPr txBox="1"/>
          <p:nvPr/>
        </p:nvSpPr>
        <p:spPr>
          <a:xfrm>
            <a:off x="11543197" y="3450037"/>
            <a:ext cx="4706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65.63%</a:t>
            </a:r>
            <a:endParaRPr lang="ko-KR" altLang="en-US" sz="600" b="1" dirty="0"/>
          </a:p>
        </p:txBody>
      </p:sp>
    </p:spTree>
    <p:extLst>
      <p:ext uri="{BB962C8B-B14F-4D97-AF65-F5344CB8AC3E}">
        <p14:creationId xmlns:p14="http://schemas.microsoft.com/office/powerpoint/2010/main" val="1209942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An extended </a:t>
            </a:r>
            <a:r>
              <a:rPr lang="en-US" dirty="0" err="1"/>
              <a:t>blockwise</a:t>
            </a:r>
            <a:r>
              <a:rPr lang="en-US" dirty="0"/>
              <a:t> VD-AUTO-SMAHS reconstruction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Particularly useable in areas where coil sensitivity maps are hard to obtain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Effect of variables :</a:t>
            </a:r>
            <a:r>
              <a:rPr lang="en-US" sz="2000" dirty="0"/>
              <a:t> Acceleration factor &gt; Number of ACS lines &gt; Number of blocks</a:t>
            </a:r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5011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AutoNum type="arabicPeriod"/>
            </a:pPr>
            <a:r>
              <a:rPr lang="en-US" dirty="0"/>
              <a:t>Theory</a:t>
            </a:r>
          </a:p>
          <a:p>
            <a:pPr marL="1200150" lvl="1" indent="-457200">
              <a:buFont typeface="+mj-lt"/>
              <a:buAutoNum type="arabicParenR"/>
            </a:pPr>
            <a:r>
              <a:rPr lang="en-US" dirty="0"/>
              <a:t>GRAPPA</a:t>
            </a:r>
          </a:p>
          <a:p>
            <a:pPr marL="1600200" lvl="2" indent="-457200">
              <a:buFont typeface="+mj-lt"/>
              <a:buAutoNum type="alphaLcPeriod"/>
            </a:pPr>
            <a:r>
              <a:rPr lang="en-US" dirty="0"/>
              <a:t>Overall process</a:t>
            </a:r>
          </a:p>
          <a:p>
            <a:pPr marL="1600200" lvl="2" indent="-457200">
              <a:buFont typeface="+mj-lt"/>
              <a:buAutoNum type="alphaLcPeriod"/>
            </a:pPr>
            <a:r>
              <a:rPr lang="en-US" dirty="0"/>
              <a:t>Calibration &amp; Reconstruction</a:t>
            </a:r>
          </a:p>
          <a:p>
            <a:pPr marL="1600200" lvl="2" indent="-457200">
              <a:buFont typeface="+mj-lt"/>
              <a:buAutoNum type="alphaLcPeriod"/>
            </a:pPr>
            <a:r>
              <a:rPr lang="en-US" dirty="0"/>
              <a:t>‘Generalized’</a:t>
            </a:r>
          </a:p>
          <a:p>
            <a:pPr marL="457200" indent="-457200">
              <a:buAutoNum type="arabicPeriod"/>
            </a:pPr>
            <a:r>
              <a:rPr lang="en-US" dirty="0"/>
              <a:t>Result</a:t>
            </a:r>
          </a:p>
          <a:p>
            <a:pPr marL="457200" indent="-457200">
              <a:buAutoNum type="arabicPeriod"/>
            </a:pPr>
            <a:r>
              <a:rPr lang="en-US" altLang="ko-KR" dirty="0"/>
              <a:t>Conclusion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altLang="ko-KR" dirty="0"/>
              <a:t>Discussion</a:t>
            </a:r>
            <a:endParaRPr lang="en-US" dirty="0"/>
          </a:p>
          <a:p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1729744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/>
              <a:t>Using adaptive array combination instead of sum of square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dirty="0"/>
              <a:t>If we got the highly accurate coil sensitivity map, SENSE is better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A variety number of way to get the ACS lines.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How to judge that one image is better than other? (SNR, </a:t>
            </a:r>
            <a:r>
              <a:rPr lang="en-US" dirty="0" err="1"/>
              <a:t>normalise</a:t>
            </a:r>
            <a:r>
              <a:rPr lang="en-US" dirty="0"/>
              <a:t>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26795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What is the GRAPPA?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New PPA method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Get the info from k-space (no need of accurate RF maps)</a:t>
            </a: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Extension of PILS &amp; VD-AUTO-SMASH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The feature of GRAPPA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Steps of image reconstruction and combination are decoupled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Higher SNR and better quality of image than preceding PPA research</a:t>
            </a:r>
          </a:p>
          <a:p>
            <a:pPr marL="1085850" lvl="1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27049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Theory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4A870B-FAFB-4106-8067-D02116B23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11410604" cy="5596731"/>
          </a:xfrm>
        </p:spPr>
        <p:txBody>
          <a:bodyPr/>
          <a:lstStyle/>
          <a:p>
            <a:r>
              <a:rPr lang="en-US" altLang="ko-KR" dirty="0"/>
              <a:t>- Overall process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8CCBB7-6DCE-40D3-AC2B-F1083EC23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399" y="1462087"/>
            <a:ext cx="4962345" cy="48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Theory</a:t>
            </a:r>
            <a:endParaRPr lang="en-US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3ADF8AE-7003-40F0-8A18-807C36B15CE5}"/>
              </a:ext>
            </a:extLst>
          </p:cNvPr>
          <p:cNvGrpSpPr/>
          <p:nvPr/>
        </p:nvGrpSpPr>
        <p:grpSpPr>
          <a:xfrm>
            <a:off x="3664491" y="1405814"/>
            <a:ext cx="4863017" cy="5034589"/>
            <a:chOff x="3743571" y="1033330"/>
            <a:chExt cx="4863017" cy="5034589"/>
          </a:xfrm>
        </p:grpSpPr>
        <p:pic>
          <p:nvPicPr>
            <p:cNvPr id="2050" name="Picture 2" descr="Figure 2">
              <a:extLst>
                <a:ext uri="{FF2B5EF4-FFF2-40B4-BE49-F238E27FC236}">
                  <a16:creationId xmlns:a16="http://schemas.microsoft.com/office/drawing/2014/main" id="{56F95BDF-3E20-41D6-8EF6-E70851AA94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571" y="1381464"/>
              <a:ext cx="4714181" cy="3488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CCD6510-A99C-4195-90B4-7E6EFB6B5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3571" y="5305900"/>
              <a:ext cx="4714181" cy="76201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42B5CE-26D1-4DD9-9E4B-99FAC6DC6AF1}"/>
                </a:ext>
              </a:extLst>
            </p:cNvPr>
            <p:cNvSpPr txBox="1"/>
            <p:nvPr/>
          </p:nvSpPr>
          <p:spPr>
            <a:xfrm>
              <a:off x="4772525" y="1033330"/>
              <a:ext cx="38340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1     2      3      4      5     6       7     8      9      10</a:t>
              </a:r>
              <a:endParaRPr lang="ko-KR" altLang="en-US" sz="1100" dirty="0"/>
            </a:p>
          </p:txBody>
        </p:sp>
      </p:grp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57FEAA-FFFD-42B7-A601-51C3B0C48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11410604" cy="5596731"/>
          </a:xfrm>
        </p:spPr>
        <p:txBody>
          <a:bodyPr/>
          <a:lstStyle/>
          <a:p>
            <a:r>
              <a:rPr lang="en-US" altLang="ko-KR" dirty="0"/>
              <a:t>- Calibration &amp; Reconstruction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43E5D-9D5D-4D4D-B736-374B70B4ED80}"/>
              </a:ext>
            </a:extLst>
          </p:cNvPr>
          <p:cNvSpPr txBox="1"/>
          <p:nvPr/>
        </p:nvSpPr>
        <p:spPr>
          <a:xfrm>
            <a:off x="9034588" y="5501684"/>
            <a:ext cx="291513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j : ACS line get weighted</a:t>
            </a:r>
          </a:p>
          <a:p>
            <a:r>
              <a:rPr lang="en-US" altLang="ko-KR" sz="1100" b="1" dirty="0"/>
              <a:t>L : total # of coils</a:t>
            </a:r>
          </a:p>
          <a:p>
            <a:r>
              <a:rPr lang="en-US" altLang="ko-KR" sz="1100" b="1" dirty="0"/>
              <a:t>Nb : # of blocks used in reconstruction</a:t>
            </a:r>
          </a:p>
          <a:p>
            <a:r>
              <a:rPr lang="en-US" altLang="ko-KR" sz="1100" b="1" dirty="0"/>
              <a:t>n(</a:t>
            </a:r>
            <a:r>
              <a:rPr lang="en-US" altLang="ko-KR" sz="1100" b="1" dirty="0" err="1"/>
              <a:t>j,b,l,m</a:t>
            </a:r>
            <a:r>
              <a:rPr lang="en-US" altLang="ko-KR" sz="1100" b="1" dirty="0"/>
              <a:t>) : weight</a:t>
            </a:r>
          </a:p>
          <a:p>
            <a:r>
              <a:rPr lang="en-US" altLang="ko-KR" sz="1100" b="1" dirty="0"/>
              <a:t>A : Acceleration factor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55527-B729-47E2-8131-C9B7F982762F}"/>
              </a:ext>
            </a:extLst>
          </p:cNvPr>
          <p:cNvSpPr txBox="1"/>
          <p:nvPr/>
        </p:nvSpPr>
        <p:spPr>
          <a:xfrm>
            <a:off x="8937082" y="1753948"/>
            <a:ext cx="118793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j = 4</a:t>
            </a:r>
          </a:p>
          <a:p>
            <a:r>
              <a:rPr lang="en-US" altLang="ko-KR" sz="1100" dirty="0"/>
              <a:t>L=4</a:t>
            </a:r>
          </a:p>
          <a:p>
            <a:r>
              <a:rPr lang="en-US" altLang="ko-KR" sz="1100" dirty="0" err="1"/>
              <a:t>ky</a:t>
            </a:r>
            <a:r>
              <a:rPr lang="en-US" altLang="ko-KR" sz="1100" dirty="0"/>
              <a:t> = 8</a:t>
            </a:r>
          </a:p>
          <a:p>
            <a:r>
              <a:rPr lang="en-US" altLang="ko-KR" sz="1100" dirty="0"/>
              <a:t>m = 3</a:t>
            </a:r>
          </a:p>
          <a:p>
            <a:r>
              <a:rPr lang="en-US" altLang="ko-KR" sz="1100" dirty="0"/>
              <a:t>del(</a:t>
            </a:r>
            <a:r>
              <a:rPr lang="en-US" altLang="ko-KR" sz="1100" dirty="0" err="1"/>
              <a:t>ky</a:t>
            </a:r>
            <a:r>
              <a:rPr lang="en-US" altLang="ko-KR" sz="1100" dirty="0"/>
              <a:t>) = 1</a:t>
            </a:r>
          </a:p>
          <a:p>
            <a:r>
              <a:rPr lang="en-US" altLang="ko-KR" sz="1100" dirty="0"/>
              <a:t>Nb = 4</a:t>
            </a:r>
          </a:p>
          <a:p>
            <a:r>
              <a:rPr lang="en-US" altLang="ko-KR" sz="1100" dirty="0"/>
              <a:t>A = 2</a:t>
            </a:r>
          </a:p>
        </p:txBody>
      </p:sp>
    </p:spTree>
    <p:extLst>
      <p:ext uri="{BB962C8B-B14F-4D97-AF65-F5344CB8AC3E}">
        <p14:creationId xmlns:p14="http://schemas.microsoft.com/office/powerpoint/2010/main" val="1999974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GRAPPA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57FEAA-FFFD-42B7-A601-51C3B0C48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11410604" cy="5596731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altLang="ko-KR" dirty="0"/>
              <a:t>Calibration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algn="ctr"/>
            <a:r>
              <a:rPr lang="en-US" altLang="ko-KR" dirty="0"/>
              <a:t> </a:t>
            </a:r>
          </a:p>
          <a:p>
            <a:pPr algn="ctr"/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AE0E6-99F8-4C4F-A048-A3FA334224A5}"/>
              </a:ext>
            </a:extLst>
          </p:cNvPr>
          <p:cNvSpPr txBox="1"/>
          <p:nvPr/>
        </p:nvSpPr>
        <p:spPr>
          <a:xfrm>
            <a:off x="3559907" y="2243016"/>
            <a:ext cx="507218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500" b="1" dirty="0"/>
          </a:p>
          <a:p>
            <a:r>
              <a:rPr lang="en-US" altLang="ko-KR" sz="11500" b="1" dirty="0"/>
              <a:t>A</a:t>
            </a:r>
            <a:r>
              <a:rPr lang="en-US" altLang="ko-KR" sz="11500" b="1" dirty="0">
                <a:solidFill>
                  <a:srgbClr val="FF0000"/>
                </a:solidFill>
              </a:rPr>
              <a:t>x</a:t>
            </a:r>
            <a:r>
              <a:rPr lang="en-US" altLang="ko-KR" sz="11500" b="1" dirty="0"/>
              <a:t> = b</a:t>
            </a:r>
            <a:endParaRPr lang="ko-KR" altLang="en-US" sz="115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EC6AF7C-45F3-4081-98AA-563FB42323DB}"/>
              </a:ext>
            </a:extLst>
          </p:cNvPr>
          <p:cNvGrpSpPr/>
          <p:nvPr/>
        </p:nvGrpSpPr>
        <p:grpSpPr>
          <a:xfrm>
            <a:off x="4978399" y="1453447"/>
            <a:ext cx="2235200" cy="2469662"/>
            <a:chOff x="9065846" y="2461846"/>
            <a:chExt cx="2235200" cy="246966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DD02390-A16B-47E3-B36A-0BBDD8946E5E}"/>
                </a:ext>
              </a:extLst>
            </p:cNvPr>
            <p:cNvSpPr/>
            <p:nvPr/>
          </p:nvSpPr>
          <p:spPr>
            <a:xfrm>
              <a:off x="9065846" y="2461846"/>
              <a:ext cx="2235200" cy="2469662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3C42BAA-7B46-440B-AF66-3BC1ACBD96E3}"/>
                </a:ext>
              </a:extLst>
            </p:cNvPr>
            <p:cNvCxnSpPr/>
            <p:nvPr/>
          </p:nvCxnSpPr>
          <p:spPr>
            <a:xfrm>
              <a:off x="9065846" y="3954585"/>
              <a:ext cx="2235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2BDC407-BB54-4B8E-9041-8FFF1B1E110F}"/>
                </a:ext>
              </a:extLst>
            </p:cNvPr>
            <p:cNvCxnSpPr/>
            <p:nvPr/>
          </p:nvCxnSpPr>
          <p:spPr>
            <a:xfrm>
              <a:off x="9065846" y="3859174"/>
              <a:ext cx="223520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A34969D-436A-42FD-943C-744346A7BE7A}"/>
                </a:ext>
              </a:extLst>
            </p:cNvPr>
            <p:cNvCxnSpPr/>
            <p:nvPr/>
          </p:nvCxnSpPr>
          <p:spPr>
            <a:xfrm>
              <a:off x="9065846" y="3668348"/>
              <a:ext cx="223520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FF9D239-5379-446E-A143-1DBC7450CA1F}"/>
                </a:ext>
              </a:extLst>
            </p:cNvPr>
            <p:cNvCxnSpPr/>
            <p:nvPr/>
          </p:nvCxnSpPr>
          <p:spPr>
            <a:xfrm>
              <a:off x="9065846" y="3763761"/>
              <a:ext cx="2235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60B06BD-D48B-4829-ACB0-683961641670}"/>
                </a:ext>
              </a:extLst>
            </p:cNvPr>
            <p:cNvCxnSpPr/>
            <p:nvPr/>
          </p:nvCxnSpPr>
          <p:spPr>
            <a:xfrm>
              <a:off x="9065846" y="3572935"/>
              <a:ext cx="2235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D46282B-DAB2-41C9-9B3D-5A8A284F7B50}"/>
                </a:ext>
              </a:extLst>
            </p:cNvPr>
            <p:cNvCxnSpPr/>
            <p:nvPr/>
          </p:nvCxnSpPr>
          <p:spPr>
            <a:xfrm>
              <a:off x="9065846" y="3477522"/>
              <a:ext cx="223520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794D694-58FE-4D8D-850E-FCCA1F161BBB}"/>
                </a:ext>
              </a:extLst>
            </p:cNvPr>
            <p:cNvCxnSpPr/>
            <p:nvPr/>
          </p:nvCxnSpPr>
          <p:spPr>
            <a:xfrm>
              <a:off x="9065846" y="3382109"/>
              <a:ext cx="2235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2F6D41C-83DB-4D09-8F5D-795C0E179BBD}"/>
                </a:ext>
              </a:extLst>
            </p:cNvPr>
            <p:cNvSpPr/>
            <p:nvPr/>
          </p:nvSpPr>
          <p:spPr>
            <a:xfrm>
              <a:off x="9519138" y="3087077"/>
              <a:ext cx="1312985" cy="1242630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6AFC3C80-5034-4E27-8F02-338CE3E86279}"/>
              </a:ext>
            </a:extLst>
          </p:cNvPr>
          <p:cNvSpPr/>
          <p:nvPr/>
        </p:nvSpPr>
        <p:spPr>
          <a:xfrm>
            <a:off x="5985065" y="2758816"/>
            <a:ext cx="221867" cy="160998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화살표: 왼쪽/위쪽 19">
            <a:extLst>
              <a:ext uri="{FF2B5EF4-FFF2-40B4-BE49-F238E27FC236}">
                <a16:creationId xmlns:a16="http://schemas.microsoft.com/office/drawing/2014/main" id="{5DAF3261-EC89-4DEB-B5DC-E8EE49BF713D}"/>
              </a:ext>
            </a:extLst>
          </p:cNvPr>
          <p:cNvSpPr/>
          <p:nvPr/>
        </p:nvSpPr>
        <p:spPr>
          <a:xfrm rot="10800000">
            <a:off x="4611077" y="1100646"/>
            <a:ext cx="445477" cy="376900"/>
          </a:xfrm>
          <a:prstGeom prst="leftUpArrow">
            <a:avLst>
              <a:gd name="adj1" fmla="val 29147"/>
              <a:gd name="adj2" fmla="val 25000"/>
              <a:gd name="adj3" fmla="val 25000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B513C4-A1D9-408D-8A20-63758887A84F}"/>
              </a:ext>
            </a:extLst>
          </p:cNvPr>
          <p:cNvSpPr txBox="1"/>
          <p:nvPr/>
        </p:nvSpPr>
        <p:spPr>
          <a:xfrm>
            <a:off x="4798645" y="764420"/>
            <a:ext cx="51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Kx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1814A1-5578-4F48-B65B-B4008FF3A7E5}"/>
              </a:ext>
            </a:extLst>
          </p:cNvPr>
          <p:cNvSpPr txBox="1"/>
          <p:nvPr/>
        </p:nvSpPr>
        <p:spPr>
          <a:xfrm>
            <a:off x="4204678" y="1346896"/>
            <a:ext cx="51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212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/>
              <a:t>Image reconstruction (sliding block approach)</a:t>
            </a:r>
          </a:p>
          <a:p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GRAPPA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832A18-626C-4253-89F4-CBD332A0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651" y="1644955"/>
            <a:ext cx="6476698" cy="475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83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GRAPPA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57FEAA-FFFD-42B7-A601-51C3B0C48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11410604" cy="5596731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altLang="ko-KR" dirty="0"/>
              <a:t>Inverse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AE0E6-99F8-4C4F-A048-A3FA334224A5}"/>
              </a:ext>
            </a:extLst>
          </p:cNvPr>
          <p:cNvSpPr txBox="1"/>
          <p:nvPr/>
        </p:nvSpPr>
        <p:spPr>
          <a:xfrm>
            <a:off x="3559907" y="1566952"/>
            <a:ext cx="507218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/>
              <a:t>A</a:t>
            </a:r>
            <a:r>
              <a:rPr lang="en-US" altLang="ko-KR" sz="11500" b="1" dirty="0">
                <a:solidFill>
                  <a:srgbClr val="FF0000"/>
                </a:solidFill>
              </a:rPr>
              <a:t>x</a:t>
            </a:r>
            <a:r>
              <a:rPr lang="en-US" altLang="ko-KR" sz="11500" b="1" dirty="0"/>
              <a:t> = b</a:t>
            </a:r>
          </a:p>
          <a:p>
            <a:r>
              <a:rPr lang="en-US" altLang="ko-KR" sz="3200" dirty="0"/>
              <a:t>(</a:t>
            </a:r>
            <a:r>
              <a:rPr lang="en-US" altLang="ko-KR" sz="3200" dirty="0" err="1"/>
              <a:t>m</a:t>
            </a:r>
            <a:r>
              <a:rPr lang="en-US" altLang="ko-KR" sz="2000" dirty="0" err="1"/>
              <a:t>x</a:t>
            </a:r>
            <a:r>
              <a:rPr lang="en-US" altLang="ko-KR" sz="3200" dirty="0" err="1"/>
              <a:t>n</a:t>
            </a:r>
            <a:r>
              <a:rPr lang="en-US" altLang="ko-KR" sz="3200" dirty="0"/>
              <a:t>)</a:t>
            </a:r>
            <a:endParaRPr lang="ko-KR" altLang="en-US" sz="11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1D0D9-841E-4A96-8F24-94D71DFFF80B}"/>
                  </a:ext>
                </a:extLst>
              </p:cNvPr>
              <p:cNvSpPr txBox="1"/>
              <p:nvPr/>
            </p:nvSpPr>
            <p:spPr>
              <a:xfrm>
                <a:off x="570527" y="4136152"/>
                <a:ext cx="5658338" cy="2226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altLang="ko-KR" dirty="0"/>
                  <a:t>Full rank (invertible)</a:t>
                </a:r>
              </a:p>
              <a:p>
                <a:r>
                  <a:rPr lang="en-US" altLang="ko-KR" dirty="0"/>
                  <a:t>    1) Underdetermined(rank = m, m&lt;n)</a:t>
                </a:r>
              </a:p>
              <a:p>
                <a:r>
                  <a:rPr lang="en-US" altLang="ko-KR" dirty="0"/>
                  <a:t>	- Right inverse(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sSup>
                              <m:sSupPr>
                                <m:ctrlP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ko-KR" dirty="0"/>
                  <a:t>, size = </a:t>
                </a:r>
                <a:r>
                  <a:rPr lang="en-US" altLang="ko-KR" dirty="0" err="1"/>
                  <a:t>m</a:t>
                </a:r>
                <a:r>
                  <a:rPr lang="en-US" altLang="ko-KR" sz="1200" dirty="0" err="1"/>
                  <a:t>x</a:t>
                </a:r>
                <a:r>
                  <a:rPr lang="en-US" altLang="ko-KR" dirty="0" err="1"/>
                  <a:t>m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    2) Overdetermined(rank = n, m&gt;n)</a:t>
                </a:r>
              </a:p>
              <a:p>
                <a:pPr lvl="2" indent="0">
                  <a:buNone/>
                </a:pPr>
                <a:r>
                  <a:rPr lang="en-US" altLang="ko-KR" dirty="0"/>
                  <a:t>- Left inverse(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ko-KR" dirty="0"/>
                  <a:t>, size = </a:t>
                </a:r>
                <a:r>
                  <a:rPr lang="en-US" altLang="ko-KR" dirty="0" err="1"/>
                  <a:t>n</a:t>
                </a:r>
                <a:r>
                  <a:rPr lang="en-US" altLang="ko-KR" sz="1200" dirty="0" err="1"/>
                  <a:t>x</a:t>
                </a:r>
                <a:r>
                  <a:rPr lang="en-US" altLang="ko-KR" dirty="0" err="1"/>
                  <a:t>n</a:t>
                </a:r>
                <a:r>
                  <a:rPr lang="en-US" altLang="ko-KR" dirty="0"/>
                  <a:t>)</a:t>
                </a: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1D0D9-841E-4A96-8F24-94D71DFFF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27" y="4136152"/>
                <a:ext cx="5658338" cy="2226122"/>
              </a:xfrm>
              <a:prstGeom prst="rect">
                <a:avLst/>
              </a:prstGeom>
              <a:blipFill>
                <a:blip r:embed="rId2"/>
                <a:stretch>
                  <a:fillRect l="-1185" t="-27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D0C48A-ADD4-47AC-B821-957C28E5256F}"/>
                  </a:ext>
                </a:extLst>
              </p:cNvPr>
              <p:cNvSpPr txBox="1"/>
              <p:nvPr/>
            </p:nvSpPr>
            <p:spPr>
              <a:xfrm>
                <a:off x="6056927" y="4136152"/>
                <a:ext cx="5861537" cy="2318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2. Singular Value Decomposition(SVD), pseudo inverse</a:t>
                </a:r>
              </a:p>
              <a:p>
                <a:r>
                  <a:rPr lang="en-US" altLang="ko-KR" dirty="0"/>
                  <a:t>    1) SVD</a:t>
                </a:r>
              </a:p>
              <a:p>
                <a:r>
                  <a:rPr lang="en-US" altLang="ko-KR" dirty="0"/>
                  <a:t>	-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l-GR" altLang="ko-KR" b="1" i="1" smtClean="0">
                        <a:latin typeface="Cambria Math" panose="02040503050406030204" pitchFamily="18" charset="0"/>
                      </a:rPr>
                      <m:t>𝜮</m:t>
                    </m:r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altLang="ko-KR" b="1" dirty="0"/>
              </a:p>
              <a:p>
                <a:endParaRPr lang="en-US" altLang="ko-KR" dirty="0"/>
              </a:p>
              <a:p>
                <a:r>
                  <a:rPr lang="en-US" altLang="ko-KR" dirty="0"/>
                  <a:t>    </a:t>
                </a:r>
              </a:p>
              <a:p>
                <a:r>
                  <a:rPr lang="en-US" altLang="ko-KR" dirty="0"/>
                  <a:t>    2) Pseudo inverse</a:t>
                </a:r>
              </a:p>
              <a:p>
                <a:pPr lvl="2" indent="0">
                  <a:buNone/>
                </a:pPr>
                <a:r>
                  <a:rPr lang="en-US" altLang="ko-KR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altLang="ko-KR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altLang="ko-KR" b="1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D0C48A-ADD4-47AC-B821-957C28E5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927" y="4136152"/>
                <a:ext cx="5861537" cy="2318199"/>
              </a:xfrm>
              <a:prstGeom prst="rect">
                <a:avLst/>
              </a:prstGeom>
              <a:blipFill>
                <a:blip r:embed="rId3"/>
                <a:stretch>
                  <a:fillRect l="-937" t="-1579" r="-3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A49F20-0178-4105-A196-147BA3F42AB1}"/>
                  </a:ext>
                </a:extLst>
              </p:cNvPr>
              <p:cNvSpPr txBox="1"/>
              <p:nvPr/>
            </p:nvSpPr>
            <p:spPr>
              <a:xfrm>
                <a:off x="8659446" y="4644717"/>
                <a:ext cx="2922954" cy="664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altLang="ko-KR" sz="1200" b="1" dirty="0"/>
                  <a:t> </a:t>
                </a:r>
                <a:r>
                  <a:rPr lang="en-US" altLang="ko-KR" sz="1200" dirty="0"/>
                  <a:t>: eigen vectors of </a:t>
                </a:r>
                <a14:m>
                  <m:oMath xmlns:m="http://schemas.openxmlformats.org/officeDocument/2006/math">
                    <m:r>
                      <a:rPr lang="en-US" altLang="ko-KR" sz="1200" b="1" i="1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ko-KR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altLang="ko-KR" sz="1200" b="1" dirty="0"/>
              </a:p>
              <a:p>
                <a14:m>
                  <m:oMath xmlns:m="http://schemas.openxmlformats.org/officeDocument/2006/math">
                    <m:r>
                      <a:rPr lang="el-GR" altLang="ko-KR" sz="1200" b="1" i="1">
                        <a:latin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ko-KR" altLang="en-US" sz="1200" b="1" dirty="0"/>
                  <a:t> </a:t>
                </a:r>
                <a:r>
                  <a:rPr lang="en-US" altLang="ko-KR" sz="1200" dirty="0"/>
                  <a:t>: singular values of A (</a:t>
                </a:r>
                <a14:m>
                  <m:oMath xmlns:m="http://schemas.openxmlformats.org/officeDocument/2006/math">
                    <m:r>
                      <a:rPr lang="en-US" altLang="ko-KR" sz="1200" b="1" i="1" smtClean="0">
                        <a:latin typeface="Cambria Math" panose="02040503050406030204" pitchFamily="18" charset="0"/>
                      </a:rPr>
                      <m:t>𝑨</m:t>
                    </m:r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2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2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200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: eigen vectors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12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ko-KR" altLang="en-US" sz="12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A49F20-0178-4105-A196-147BA3F42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446" y="4644717"/>
                <a:ext cx="2922954" cy="664156"/>
              </a:xfrm>
              <a:prstGeom prst="rect">
                <a:avLst/>
              </a:prstGeom>
              <a:blipFill>
                <a:blip r:embed="rId4"/>
                <a:stretch>
                  <a:fillRect t="-917" b="-4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60983A-A7DB-49B0-9534-6CA7A20B103E}"/>
                  </a:ext>
                </a:extLst>
              </p:cNvPr>
              <p:cNvSpPr txBox="1"/>
              <p:nvPr/>
            </p:nvSpPr>
            <p:spPr>
              <a:xfrm>
                <a:off x="8022492" y="6162540"/>
                <a:ext cx="3927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ko-KR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ko-KR" sz="1200" dirty="0"/>
                  <a:t> : projection matrix onto the column space of </a:t>
                </a:r>
                <a:r>
                  <a:rPr lang="en-US" altLang="ko-KR" sz="1200" b="1" dirty="0"/>
                  <a:t>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ko-KR" sz="12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ko-KR" altLang="en-US" sz="1200" b="1" dirty="0"/>
                  <a:t> </a:t>
                </a:r>
                <a:r>
                  <a:rPr lang="en-US" altLang="ko-KR" sz="1200" dirty="0"/>
                  <a:t>: projection matrix onto the row space of </a:t>
                </a:r>
                <a:r>
                  <a:rPr lang="en-US" altLang="ko-KR" sz="1200" b="1" dirty="0"/>
                  <a:t>A</a:t>
                </a:r>
                <a:endParaRPr lang="ko-KR" altLang="en-US" sz="1200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60983A-A7DB-49B0-9534-6CA7A20B1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492" y="6162540"/>
                <a:ext cx="3927232" cy="461665"/>
              </a:xfrm>
              <a:prstGeom prst="rect">
                <a:avLst/>
              </a:prstGeom>
              <a:blipFill>
                <a:blip r:embed="rId5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12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GRAPPA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57FEAA-FFFD-42B7-A601-51C3B0C48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11410604" cy="559673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/>
              <a:t>Reconstruction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AE0E6-99F8-4C4F-A048-A3FA334224A5}"/>
              </a:ext>
            </a:extLst>
          </p:cNvPr>
          <p:cNvSpPr txBox="1"/>
          <p:nvPr/>
        </p:nvSpPr>
        <p:spPr>
          <a:xfrm>
            <a:off x="3559907" y="2243016"/>
            <a:ext cx="507218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/>
              <a:t>Ax = </a:t>
            </a:r>
            <a:r>
              <a:rPr lang="en-US" altLang="ko-KR" sz="11500" b="1" dirty="0">
                <a:solidFill>
                  <a:srgbClr val="FF0000"/>
                </a:solidFill>
              </a:rPr>
              <a:t>b</a:t>
            </a:r>
            <a:endParaRPr lang="ko-KR" altLang="en-US" sz="1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927292"/>
      </p:ext>
    </p:extLst>
  </p:cSld>
  <p:clrMapOvr>
    <a:masterClrMapping/>
  </p:clrMapOvr>
</p:sld>
</file>

<file path=ppt/theme/theme1.xml><?xml version="1.0" encoding="utf-8"?>
<a:theme xmlns:a="http://schemas.openxmlformats.org/drawingml/2006/main" name="BIEL_SKKU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accent3"/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IEL_SKKU_template" id="{112D5F67-EAAC-4732-91F8-792F01E4A7F8}" vid="{047060D2-210F-4CE3-B622-747BCAB83D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BIEL_SKKU_template</Template>
  <TotalTime>2117</TotalTime>
  <Words>460</Words>
  <Application>Microsoft Office PowerPoint</Application>
  <PresentationFormat>와이드스크린</PresentationFormat>
  <Paragraphs>160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KBIZ한마음명조 B</vt:lpstr>
      <vt:lpstr>맑은 고딕</vt:lpstr>
      <vt:lpstr>Arial</vt:lpstr>
      <vt:lpstr>Bodoni MT</vt:lpstr>
      <vt:lpstr>Cambria Math</vt:lpstr>
      <vt:lpstr>Microsoft Himalaya</vt:lpstr>
      <vt:lpstr>BIEL_SKKU_template</vt:lpstr>
      <vt:lpstr>Generalized Autocalibrating Partially  Parallel Acquisitions (GRAPPA)</vt:lpstr>
      <vt:lpstr>Index</vt:lpstr>
      <vt:lpstr>Introduction</vt:lpstr>
      <vt:lpstr>Theory</vt:lpstr>
      <vt:lpstr>Theory</vt:lpstr>
      <vt:lpstr>GRAPPA</vt:lpstr>
      <vt:lpstr>GRAPPA</vt:lpstr>
      <vt:lpstr>GRAPPA</vt:lpstr>
      <vt:lpstr>GRAPPA</vt:lpstr>
      <vt:lpstr>GRAPPA</vt:lpstr>
      <vt:lpstr>GRAPPA</vt:lpstr>
      <vt:lpstr>GRAPPA</vt:lpstr>
      <vt:lpstr>Result</vt:lpstr>
      <vt:lpstr>Result</vt:lpstr>
      <vt:lpstr>Result</vt:lpstr>
      <vt:lpstr>Result</vt:lpstr>
      <vt:lpstr>Result</vt:lpstr>
      <vt:lpstr>Result</vt:lpstr>
      <vt:lpstr>Conclusion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임은지</dc:creator>
  <cp:lastModifiedBy>Intern</cp:lastModifiedBy>
  <cp:revision>195</cp:revision>
  <dcterms:created xsi:type="dcterms:W3CDTF">2017-03-29T07:28:36Z</dcterms:created>
  <dcterms:modified xsi:type="dcterms:W3CDTF">2018-02-06T07:08:57Z</dcterms:modified>
</cp:coreProperties>
</file>